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91" r:id="rId2"/>
    <p:sldId id="256" r:id="rId3"/>
    <p:sldId id="257" r:id="rId4"/>
    <p:sldId id="258" r:id="rId5"/>
    <p:sldId id="260" r:id="rId6"/>
    <p:sldId id="261" r:id="rId7"/>
    <p:sldId id="262" r:id="rId8"/>
    <p:sldId id="263" r:id="rId9"/>
    <p:sldId id="282" r:id="rId10"/>
    <p:sldId id="265" r:id="rId11"/>
    <p:sldId id="266" r:id="rId12"/>
    <p:sldId id="267" r:id="rId13"/>
    <p:sldId id="269" r:id="rId14"/>
    <p:sldId id="270" r:id="rId15"/>
    <p:sldId id="273" r:id="rId16"/>
    <p:sldId id="274" r:id="rId17"/>
    <p:sldId id="281" r:id="rId18"/>
    <p:sldId id="275" r:id="rId19"/>
    <p:sldId id="283" r:id="rId20"/>
    <p:sldId id="284" r:id="rId21"/>
    <p:sldId id="285" r:id="rId22"/>
    <p:sldId id="286" r:id="rId23"/>
    <p:sldId id="288" r:id="rId24"/>
    <p:sldId id="289" r:id="rId25"/>
    <p:sldId id="290" r:id="rId26"/>
    <p:sldId id="287" r:id="rId27"/>
    <p:sldId id="272" r:id="rId28"/>
    <p:sldId id="271"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5F06D46F-1FC0-468B-B95B-CF1C04431366}" type="datetimeFigureOut">
              <a:rPr lang="en-US" smtClean="0"/>
              <a:pPr/>
              <a:t>12-Sep-18</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08E43D32-1263-4F20-A459-17034A5BED00}" type="slidenum">
              <a:rPr lang="en-US" smtClean="0"/>
              <a:pPr/>
              <a:t>‹#›</a:t>
            </a:fld>
            <a:endParaRPr lang="en-US"/>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F06D46F-1FC0-468B-B95B-CF1C04431366}" type="datetimeFigureOut">
              <a:rPr lang="en-US" smtClean="0"/>
              <a:pPr/>
              <a:t>12-Sep-18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F06D46F-1FC0-468B-B95B-CF1C04431366}" type="datetimeFigureOut">
              <a:rPr lang="en-US" smtClean="0"/>
              <a:pPr/>
              <a:t>12-Sep-18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F06D46F-1FC0-468B-B95B-CF1C04431366}" type="datetimeFigureOut">
              <a:rPr lang="en-US" smtClean="0"/>
              <a:pPr/>
              <a:t>12-Sep-18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5F06D46F-1FC0-468B-B95B-CF1C04431366}" type="datetimeFigureOut">
              <a:rPr lang="en-US" smtClean="0"/>
              <a:pPr/>
              <a:t>12-Sep-18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24800" y="6416675"/>
            <a:ext cx="762000" cy="365125"/>
          </a:xfrm>
        </p:spPr>
        <p:txBody>
          <a:bodyPr/>
          <a:lstStyle/>
          <a:p>
            <a:fld id="{08E43D32-1263-4F20-A459-17034A5BED00}"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5F06D46F-1FC0-468B-B95B-CF1C04431366}" type="datetimeFigureOut">
              <a:rPr lang="en-US" smtClean="0"/>
              <a:pPr/>
              <a:t>12-Sep-18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5F06D46F-1FC0-468B-B95B-CF1C04431366}" type="datetimeFigureOut">
              <a:rPr lang="en-US" smtClean="0"/>
              <a:pPr/>
              <a:t>12-Sep-18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F06D46F-1FC0-468B-B95B-CF1C04431366}" type="datetimeFigureOut">
              <a:rPr lang="en-US" smtClean="0"/>
              <a:pPr/>
              <a:t>12-Sep-18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06D46F-1FC0-468B-B95B-CF1C04431366}" type="datetimeFigureOut">
              <a:rPr lang="en-US" smtClean="0"/>
              <a:pPr/>
              <a:t>12-Sep-18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5F06D46F-1FC0-468B-B95B-CF1C04431366}" type="datetimeFigureOut">
              <a:rPr lang="en-US" smtClean="0"/>
              <a:pPr/>
              <a:t>12-Sep-18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F06D46F-1FC0-468B-B95B-CF1C04431366}" type="datetimeFigureOut">
              <a:rPr lang="en-US" smtClean="0"/>
              <a:pPr/>
              <a:t>12-Sep-18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43D32-1263-4F20-A459-17034A5BED0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5F06D46F-1FC0-468B-B95B-CF1C04431366}" type="datetimeFigureOut">
              <a:rPr lang="en-US" smtClean="0"/>
              <a:pPr/>
              <a:t>12-Sep-18</a:t>
            </a:fld>
            <a:endParaRPr lang="en-US"/>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08E43D32-1263-4F20-A459-17034A5BED00}"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noChangeArrowheads="1"/>
          </p:cNvPicPr>
          <p:nvPr/>
        </p:nvPicPr>
        <p:blipFill>
          <a:blip r:embed="rId2"/>
          <a:srcRect/>
          <a:stretch>
            <a:fillRect/>
          </a:stretch>
        </p:blipFill>
        <p:spPr bwMode="auto">
          <a:xfrm>
            <a:off x="-71454" y="71432"/>
            <a:ext cx="9286908" cy="6715136"/>
          </a:xfrm>
          <a:prstGeom prst="rect">
            <a:avLst/>
          </a:prstGeom>
          <a:noFill/>
          <a:ln w="9525">
            <a:noFill/>
            <a:miter lim="800000"/>
            <a:headEnd/>
            <a:tailEnd/>
          </a:ln>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Table to calculate the delay times between blast holes, knowing the spacing between them and for different rock </a:t>
            </a:r>
            <a:r>
              <a:rPr lang="en-US" sz="2700" dirty="0" smtClean="0"/>
              <a:t>types</a:t>
            </a:r>
            <a:r>
              <a:rPr lang="en-US" dirty="0"/>
              <a:t/>
            </a:r>
            <a:br>
              <a:rPr lang="en-US" dirty="0"/>
            </a:br>
            <a:endParaRPr lang="en-US" dirty="0"/>
          </a:p>
        </p:txBody>
      </p:sp>
      <p:pic>
        <p:nvPicPr>
          <p:cNvPr id="4" name="Content Placeholder 3" descr="7.PNG"/>
          <p:cNvPicPr>
            <a:picLocks noGrp="1" noChangeAspect="1"/>
          </p:cNvPicPr>
          <p:nvPr>
            <p:ph idx="1"/>
          </p:nvPr>
        </p:nvPicPr>
        <p:blipFill>
          <a:blip r:embed="rId2"/>
          <a:stretch>
            <a:fillRect/>
          </a:stretch>
        </p:blipFill>
        <p:spPr>
          <a:xfrm>
            <a:off x="165100" y="1219200"/>
            <a:ext cx="8901113" cy="5105400"/>
          </a:xfr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
            </a:r>
            <a:endParaRPr lang="en-US" dirty="0"/>
          </a:p>
        </p:txBody>
      </p:sp>
      <p:sp>
        <p:nvSpPr>
          <p:cNvPr id="3" name="Content Placeholder 2"/>
          <p:cNvSpPr>
            <a:spLocks noGrp="1"/>
          </p:cNvSpPr>
          <p:nvPr>
            <p:ph idx="1"/>
          </p:nvPr>
        </p:nvSpPr>
        <p:spPr/>
        <p:txBody>
          <a:bodyPr/>
          <a:lstStyle/>
          <a:p>
            <a:r>
              <a:rPr lang="en-US" dirty="0"/>
              <a:t>the following equation to calculate the delay time between </a:t>
            </a:r>
            <a:r>
              <a:rPr lang="en-US" dirty="0" smtClean="0"/>
              <a:t>blast holes</a:t>
            </a:r>
            <a:endParaRPr lang="en-US" dirty="0"/>
          </a:p>
          <a:p>
            <a:pPr>
              <a:buNone/>
            </a:pPr>
            <a:r>
              <a:rPr lang="en-US" dirty="0"/>
              <a:t>                         </a:t>
            </a:r>
          </a:p>
          <a:p>
            <a:pPr>
              <a:buNone/>
            </a:pPr>
            <a:r>
              <a:rPr lang="en-US" dirty="0"/>
              <a:t>  </a:t>
            </a:r>
            <a:r>
              <a:rPr lang="en-US" dirty="0" smtClean="0"/>
              <a:t>                                                  (ref. fadeev et al)                                  </a:t>
            </a:r>
          </a:p>
          <a:p>
            <a:pPr>
              <a:buNone/>
            </a:pPr>
            <a:r>
              <a:rPr lang="en-US" dirty="0" smtClean="0"/>
              <a:t> </a:t>
            </a:r>
            <a:r>
              <a:rPr lang="en-US" dirty="0"/>
              <a:t>Where TRB = delay time between two </a:t>
            </a:r>
            <a:r>
              <a:rPr lang="en-US" dirty="0" smtClean="0"/>
              <a:t>blast hole(ms/m </a:t>
            </a:r>
            <a:r>
              <a:rPr lang="en-US" dirty="0"/>
              <a:t>of burden)</a:t>
            </a:r>
          </a:p>
          <a:p>
            <a:pPr>
              <a:buNone/>
            </a:pPr>
            <a:r>
              <a:rPr lang="en-US" dirty="0"/>
              <a:t>               ρ = rock density (t/m3)</a:t>
            </a:r>
          </a:p>
          <a:p>
            <a:pPr>
              <a:buNone/>
            </a:pPr>
            <a:r>
              <a:rPr lang="en-US" dirty="0"/>
              <a:t>               CE = powder factor(kg/m3)</a:t>
            </a:r>
          </a:p>
        </p:txBody>
      </p:sp>
      <p:pic>
        <p:nvPicPr>
          <p:cNvPr id="4" name="Picture 3" descr="8.PNG"/>
          <p:cNvPicPr>
            <a:picLocks noChangeAspect="1"/>
          </p:cNvPicPr>
          <p:nvPr/>
        </p:nvPicPr>
        <p:blipFill>
          <a:blip r:embed="rId2"/>
          <a:stretch>
            <a:fillRect/>
          </a:stretch>
        </p:blipFill>
        <p:spPr>
          <a:xfrm>
            <a:off x="2819400" y="2464869"/>
            <a:ext cx="2611917" cy="1154743"/>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2800" dirty="0"/>
              <a:t>Table of delay time between row and it’s result</a:t>
            </a:r>
            <a:br>
              <a:rPr lang="en-US" sz="2800" dirty="0"/>
            </a:br>
            <a:endParaRPr lang="en-US" sz="2800" dirty="0"/>
          </a:p>
        </p:txBody>
      </p:sp>
      <p:pic>
        <p:nvPicPr>
          <p:cNvPr id="4" name="Content Placeholder 3" descr="7.PNG"/>
          <p:cNvPicPr>
            <a:picLocks noGrp="1" noChangeAspect="1"/>
          </p:cNvPicPr>
          <p:nvPr>
            <p:ph idx="1"/>
          </p:nvPr>
        </p:nvPicPr>
        <p:blipFill>
          <a:blip r:embed="rId2"/>
          <a:stretch>
            <a:fillRect/>
          </a:stretch>
        </p:blipFill>
        <p:spPr>
          <a:xfrm>
            <a:off x="1066800" y="1447800"/>
            <a:ext cx="7162800" cy="3886199"/>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fontScale="90000"/>
          </a:bodyPr>
          <a:lstStyle/>
          <a:p>
            <a:r>
              <a:rPr lang="en-US" sz="3100" dirty="0"/>
              <a:t>Effect of short delay and long delay on fragmentation</a:t>
            </a:r>
            <a:r>
              <a:rPr lang="en-US" sz="2000" dirty="0"/>
              <a:t/>
            </a:r>
            <a:br>
              <a:rPr lang="en-US" sz="2000" dirty="0"/>
            </a:br>
            <a:endParaRPr lang="en-US" sz="2000" dirty="0"/>
          </a:p>
        </p:txBody>
      </p:sp>
      <p:sp>
        <p:nvSpPr>
          <p:cNvPr id="3" name="Content Placeholder 2"/>
          <p:cNvSpPr>
            <a:spLocks noGrp="1"/>
          </p:cNvSpPr>
          <p:nvPr>
            <p:ph idx="1"/>
          </p:nvPr>
        </p:nvSpPr>
        <p:spPr>
          <a:xfrm>
            <a:off x="457200" y="838200"/>
            <a:ext cx="8229600" cy="5867400"/>
          </a:xfrm>
        </p:spPr>
        <p:txBody>
          <a:bodyPr>
            <a:normAutofit/>
          </a:bodyPr>
          <a:lstStyle/>
          <a:p>
            <a:r>
              <a:rPr lang="en-US" sz="2400" dirty="0"/>
              <a:t>In the instances of short inter-row delay </a:t>
            </a:r>
            <a:r>
              <a:rPr lang="en-US" sz="2400" dirty="0" smtClean="0"/>
              <a:t>time, This </a:t>
            </a:r>
            <a:r>
              <a:rPr lang="en-US" sz="2400" dirty="0"/>
              <a:t>causes </a:t>
            </a:r>
            <a:r>
              <a:rPr lang="en-US" sz="2400" dirty="0" smtClean="0"/>
              <a:t>vertical uplift that </a:t>
            </a:r>
            <a:r>
              <a:rPr lang="en-US" sz="2400" dirty="0"/>
              <a:t>results in poor fragmentation (with little </a:t>
            </a:r>
            <a:r>
              <a:rPr lang="en-US" sz="2400" dirty="0" smtClean="0"/>
              <a:t>heave)and </a:t>
            </a:r>
            <a:r>
              <a:rPr lang="en-US" sz="2400" dirty="0"/>
              <a:t>tight muck piles close to the </a:t>
            </a:r>
            <a:r>
              <a:rPr lang="en-US" sz="2400" dirty="0" smtClean="0"/>
              <a:t>face.</a:t>
            </a:r>
          </a:p>
          <a:p>
            <a:endParaRPr lang="en-US" sz="2400" dirty="0"/>
          </a:p>
        </p:txBody>
      </p:sp>
      <p:pic>
        <p:nvPicPr>
          <p:cNvPr id="4" name="Picture 3" descr="14.PNG"/>
          <p:cNvPicPr>
            <a:picLocks noChangeAspect="1"/>
          </p:cNvPicPr>
          <p:nvPr/>
        </p:nvPicPr>
        <p:blipFill>
          <a:blip r:embed="rId2"/>
          <a:stretch>
            <a:fillRect/>
          </a:stretch>
        </p:blipFill>
        <p:spPr>
          <a:xfrm>
            <a:off x="304801" y="2514600"/>
            <a:ext cx="8836340" cy="4108092"/>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Effect of long delay on fragmentation</a:t>
            </a:r>
            <a:endParaRPr lang="en-US" dirty="0"/>
          </a:p>
        </p:txBody>
      </p:sp>
      <p:sp>
        <p:nvSpPr>
          <p:cNvPr id="3" name="Content Placeholder 2"/>
          <p:cNvSpPr>
            <a:spLocks noGrp="1"/>
          </p:cNvSpPr>
          <p:nvPr>
            <p:ph idx="1"/>
          </p:nvPr>
        </p:nvSpPr>
        <p:spPr/>
        <p:txBody>
          <a:bodyPr/>
          <a:lstStyle/>
          <a:p>
            <a:r>
              <a:rPr lang="en-US" sz="2400" dirty="0"/>
              <a:t>if the delay time between the rows is too large, the material of the first row fails to act as a screen and thus does not confine the remainder of the blasts, which results in unwarranted lateral scattering, poor fragmentation, fly rocks etc</a:t>
            </a:r>
            <a:r>
              <a:rPr lang="en-US" dirty="0"/>
              <a:t>.</a:t>
            </a:r>
          </a:p>
        </p:txBody>
      </p:sp>
      <p:pic>
        <p:nvPicPr>
          <p:cNvPr id="4" name="Picture 3" descr="15.PNG"/>
          <p:cNvPicPr>
            <a:picLocks noChangeAspect="1"/>
          </p:cNvPicPr>
          <p:nvPr/>
        </p:nvPicPr>
        <p:blipFill>
          <a:blip r:embed="rId2"/>
          <a:stretch>
            <a:fillRect/>
          </a:stretch>
        </p:blipFill>
        <p:spPr>
          <a:xfrm>
            <a:off x="1663552" y="3505200"/>
            <a:ext cx="5776424" cy="33528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Field observation </a:t>
            </a:r>
            <a:endParaRPr lang="en-US" dirty="0"/>
          </a:p>
        </p:txBody>
      </p:sp>
      <p:graphicFrame>
        <p:nvGraphicFramePr>
          <p:cNvPr id="4" name="Content Placeholder 3"/>
          <p:cNvGraphicFramePr>
            <a:graphicFrameLocks noGrp="1"/>
          </p:cNvGraphicFramePr>
          <p:nvPr>
            <p:ph idx="1"/>
          </p:nvPr>
        </p:nvGraphicFramePr>
        <p:xfrm>
          <a:off x="457200" y="1600200"/>
          <a:ext cx="8229600" cy="4953000"/>
        </p:xfrm>
        <a:graphic>
          <a:graphicData uri="http://schemas.openxmlformats.org/drawingml/2006/table">
            <a:tbl>
              <a:tblPr firstRow="1" bandRow="1">
                <a:tableStyleId>{5C22544A-7EE6-4342-B048-85BDC9FD1C3A}</a:tableStyleId>
              </a:tblPr>
              <a:tblGrid>
                <a:gridCol w="4114800"/>
                <a:gridCol w="4114800"/>
              </a:tblGrid>
              <a:tr h="495300">
                <a:tc>
                  <a:txBody>
                    <a:bodyPr/>
                    <a:lstStyle/>
                    <a:p>
                      <a:r>
                        <a:rPr lang="en-US" dirty="0" smtClean="0"/>
                        <a:t>Name of mine </a:t>
                      </a:r>
                      <a:endParaRPr lang="en-US" dirty="0"/>
                    </a:p>
                  </a:txBody>
                  <a:tcPr/>
                </a:tc>
                <a:tc>
                  <a:txBody>
                    <a:bodyPr/>
                    <a:lstStyle/>
                    <a:p>
                      <a:r>
                        <a:rPr lang="en-US" dirty="0" smtClean="0"/>
                        <a:t>Block 2</a:t>
                      </a:r>
                      <a:endParaRPr lang="en-US" dirty="0"/>
                    </a:p>
                  </a:txBody>
                  <a:tcPr/>
                </a:tc>
              </a:tr>
              <a:tr h="495300">
                <a:tc>
                  <a:txBody>
                    <a:bodyPr/>
                    <a:lstStyle/>
                    <a:p>
                      <a:r>
                        <a:rPr lang="en-US" dirty="0" smtClean="0"/>
                        <a:t>Seam </a:t>
                      </a:r>
                      <a:endParaRPr lang="en-US" dirty="0"/>
                    </a:p>
                  </a:txBody>
                  <a:tcPr/>
                </a:tc>
                <a:tc>
                  <a:txBody>
                    <a:bodyPr/>
                    <a:lstStyle/>
                    <a:p>
                      <a:r>
                        <a:rPr lang="en-US" dirty="0" smtClean="0"/>
                        <a:t>5,6&amp;7 combined seam</a:t>
                      </a:r>
                      <a:endParaRPr lang="en-US" dirty="0"/>
                    </a:p>
                  </a:txBody>
                  <a:tcPr/>
                </a:tc>
              </a:tr>
              <a:tr h="495300">
                <a:tc>
                  <a:txBody>
                    <a:bodyPr/>
                    <a:lstStyle/>
                    <a:p>
                      <a:r>
                        <a:rPr lang="en-US" dirty="0" smtClean="0"/>
                        <a:t>Type of rock</a:t>
                      </a:r>
                      <a:endParaRPr lang="en-US" dirty="0"/>
                    </a:p>
                  </a:txBody>
                  <a:tcPr/>
                </a:tc>
                <a:tc>
                  <a:txBody>
                    <a:bodyPr/>
                    <a:lstStyle/>
                    <a:p>
                      <a:r>
                        <a:rPr lang="en-US" dirty="0" smtClean="0"/>
                        <a:t>limestone</a:t>
                      </a:r>
                      <a:endParaRPr lang="en-US" dirty="0"/>
                    </a:p>
                  </a:txBody>
                  <a:tcPr/>
                </a:tc>
              </a:tr>
              <a:tr h="495300">
                <a:tc>
                  <a:txBody>
                    <a:bodyPr/>
                    <a:lstStyle/>
                    <a:p>
                      <a:r>
                        <a:rPr lang="en-US" dirty="0" smtClean="0"/>
                        <a:t>spacing</a:t>
                      </a:r>
                      <a:endParaRPr lang="en-US" dirty="0"/>
                    </a:p>
                  </a:txBody>
                  <a:tcPr/>
                </a:tc>
                <a:tc>
                  <a:txBody>
                    <a:bodyPr/>
                    <a:lstStyle/>
                    <a:p>
                      <a:r>
                        <a:rPr lang="en-US" dirty="0" smtClean="0"/>
                        <a:t>5.5m</a:t>
                      </a:r>
                      <a:endParaRPr lang="en-US" dirty="0"/>
                    </a:p>
                  </a:txBody>
                  <a:tcPr/>
                </a:tc>
              </a:tr>
              <a:tr h="495300">
                <a:tc>
                  <a:txBody>
                    <a:bodyPr/>
                    <a:lstStyle/>
                    <a:p>
                      <a:r>
                        <a:rPr lang="en-US" dirty="0" smtClean="0"/>
                        <a:t>Burden </a:t>
                      </a:r>
                      <a:endParaRPr lang="en-US" dirty="0"/>
                    </a:p>
                  </a:txBody>
                  <a:tcPr/>
                </a:tc>
                <a:tc>
                  <a:txBody>
                    <a:bodyPr/>
                    <a:lstStyle/>
                    <a:p>
                      <a:r>
                        <a:rPr lang="en-US" dirty="0" smtClean="0"/>
                        <a:t>5.5m</a:t>
                      </a:r>
                      <a:endParaRPr lang="en-US" dirty="0"/>
                    </a:p>
                  </a:txBody>
                  <a:tcPr/>
                </a:tc>
              </a:tr>
              <a:tr h="495300">
                <a:tc>
                  <a:txBody>
                    <a:bodyPr/>
                    <a:lstStyle/>
                    <a:p>
                      <a:r>
                        <a:rPr lang="en-US" dirty="0" smtClean="0"/>
                        <a:t>Dia.</a:t>
                      </a:r>
                      <a:r>
                        <a:rPr lang="en-US" baseline="0" dirty="0" smtClean="0"/>
                        <a:t> Of hole </a:t>
                      </a:r>
                      <a:endParaRPr lang="en-US" dirty="0"/>
                    </a:p>
                  </a:txBody>
                  <a:tcPr/>
                </a:tc>
                <a:tc>
                  <a:txBody>
                    <a:bodyPr/>
                    <a:lstStyle/>
                    <a:p>
                      <a:r>
                        <a:rPr lang="en-US" dirty="0" smtClean="0"/>
                        <a:t>250mm</a:t>
                      </a:r>
                      <a:endParaRPr lang="en-US" dirty="0"/>
                    </a:p>
                  </a:txBody>
                  <a:tcPr/>
                </a:tc>
              </a:tr>
              <a:tr h="495300">
                <a:tc>
                  <a:txBody>
                    <a:bodyPr/>
                    <a:lstStyle/>
                    <a:p>
                      <a:r>
                        <a:rPr lang="en-US" dirty="0" smtClean="0"/>
                        <a:t>Bench</a:t>
                      </a:r>
                      <a:r>
                        <a:rPr lang="en-US" baseline="0" dirty="0" smtClean="0"/>
                        <a:t> floor </a:t>
                      </a:r>
                      <a:endParaRPr lang="en-US" dirty="0"/>
                    </a:p>
                  </a:txBody>
                  <a:tcPr/>
                </a:tc>
                <a:tc>
                  <a:txBody>
                    <a:bodyPr/>
                    <a:lstStyle/>
                    <a:p>
                      <a:r>
                        <a:rPr lang="en-US" dirty="0" smtClean="0"/>
                        <a:t>Inclined </a:t>
                      </a:r>
                      <a:endParaRPr lang="en-US" dirty="0"/>
                    </a:p>
                  </a:txBody>
                  <a:tcPr/>
                </a:tc>
              </a:tr>
              <a:tr h="495300">
                <a:tc>
                  <a:txBody>
                    <a:bodyPr/>
                    <a:lstStyle/>
                    <a:p>
                      <a:r>
                        <a:rPr lang="en-US" dirty="0" smtClean="0"/>
                        <a:t>Depth of hole </a:t>
                      </a:r>
                      <a:endParaRPr lang="en-US" dirty="0"/>
                    </a:p>
                  </a:txBody>
                  <a:tcPr/>
                </a:tc>
                <a:tc>
                  <a:txBody>
                    <a:bodyPr/>
                    <a:lstStyle/>
                    <a:p>
                      <a:r>
                        <a:rPr lang="en-US" dirty="0" smtClean="0"/>
                        <a:t>20m</a:t>
                      </a:r>
                      <a:endParaRPr lang="en-US" dirty="0"/>
                    </a:p>
                  </a:txBody>
                  <a:tcPr/>
                </a:tc>
              </a:tr>
              <a:tr h="495300">
                <a:tc>
                  <a:txBody>
                    <a:bodyPr/>
                    <a:lstStyle/>
                    <a:p>
                      <a:r>
                        <a:rPr lang="en-US" dirty="0" smtClean="0"/>
                        <a:t>Firing pattern</a:t>
                      </a:r>
                      <a:endParaRPr lang="en-US" dirty="0"/>
                    </a:p>
                  </a:txBody>
                  <a:tcPr/>
                </a:tc>
                <a:tc>
                  <a:txBody>
                    <a:bodyPr/>
                    <a:lstStyle/>
                    <a:p>
                      <a:r>
                        <a:rPr lang="en-US" dirty="0" smtClean="0"/>
                        <a:t>diagonal</a:t>
                      </a:r>
                      <a:endParaRPr lang="en-US" dirty="0"/>
                    </a:p>
                  </a:txBody>
                  <a:tcPr/>
                </a:tc>
              </a:tr>
              <a:tr h="495300">
                <a:tc>
                  <a:txBody>
                    <a:bodyPr/>
                    <a:lstStyle/>
                    <a:p>
                      <a:r>
                        <a:rPr lang="en-US" dirty="0" smtClean="0"/>
                        <a:t>Type of explosive </a:t>
                      </a:r>
                      <a:endParaRPr lang="en-US" dirty="0"/>
                    </a:p>
                  </a:txBody>
                  <a:tcPr/>
                </a:tc>
                <a:tc>
                  <a:txBody>
                    <a:bodyPr/>
                    <a:lstStyle/>
                    <a:p>
                      <a:r>
                        <a:rPr lang="en-US" dirty="0" smtClean="0"/>
                        <a:t>Primary  glycerin</a:t>
                      </a:r>
                      <a:r>
                        <a:rPr lang="en-US" baseline="0" dirty="0" smtClean="0"/>
                        <a:t> </a:t>
                      </a:r>
                      <a:endParaRPr lang="en-US" dirty="0"/>
                    </a:p>
                  </a:txBody>
                  <a:tcPr/>
                </a:tc>
              </a:tr>
            </a:tbl>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Specification of NONEL</a:t>
            </a:r>
            <a:endParaRPr lang="en-US" dirty="0"/>
          </a:p>
        </p:txBody>
      </p:sp>
      <p:graphicFrame>
        <p:nvGraphicFramePr>
          <p:cNvPr id="4" name="Content Placeholder 3"/>
          <p:cNvGraphicFramePr>
            <a:graphicFrameLocks noGrp="1"/>
          </p:cNvGraphicFramePr>
          <p:nvPr>
            <p:ph idx="1"/>
          </p:nvPr>
        </p:nvGraphicFramePr>
        <p:xfrm>
          <a:off x="457200" y="1600200"/>
          <a:ext cx="8229600" cy="5105401"/>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729343">
                <a:tc>
                  <a:txBody>
                    <a:bodyPr/>
                    <a:lstStyle/>
                    <a:p>
                      <a:r>
                        <a:rPr lang="en-US" dirty="0" smtClean="0"/>
                        <a:t>TYPE</a:t>
                      </a:r>
                      <a:r>
                        <a:rPr lang="en-US" baseline="0" dirty="0" smtClean="0"/>
                        <a:t> </a:t>
                      </a:r>
                      <a:endParaRPr lang="en-US" dirty="0"/>
                    </a:p>
                  </a:txBody>
                  <a:tcPr/>
                </a:tc>
                <a:tc>
                  <a:txBody>
                    <a:bodyPr/>
                    <a:lstStyle/>
                    <a:p>
                      <a:r>
                        <a:rPr lang="en-US" dirty="0" smtClean="0"/>
                        <a:t>STL</a:t>
                      </a:r>
                      <a:endParaRPr lang="en-US" dirty="0"/>
                    </a:p>
                  </a:txBody>
                  <a:tcPr/>
                </a:tc>
                <a:tc>
                  <a:txBody>
                    <a:bodyPr/>
                    <a:lstStyle/>
                    <a:p>
                      <a:r>
                        <a:rPr lang="en-US" dirty="0" smtClean="0"/>
                        <a:t>STL</a:t>
                      </a:r>
                      <a:endParaRPr lang="en-US" dirty="0"/>
                    </a:p>
                  </a:txBody>
                  <a:tcPr/>
                </a:tc>
                <a:tc>
                  <a:txBody>
                    <a:bodyPr/>
                    <a:lstStyle/>
                    <a:p>
                      <a:r>
                        <a:rPr lang="en-US" dirty="0" smtClean="0"/>
                        <a:t>DTH</a:t>
                      </a:r>
                      <a:endParaRPr lang="en-US" dirty="0"/>
                    </a:p>
                  </a:txBody>
                  <a:tcPr/>
                </a:tc>
                <a:tc>
                  <a:txBody>
                    <a:bodyPr/>
                    <a:lstStyle/>
                    <a:p>
                      <a:r>
                        <a:rPr lang="en-US" dirty="0" smtClean="0"/>
                        <a:t>DTH</a:t>
                      </a:r>
                      <a:endParaRPr lang="en-US" dirty="0"/>
                    </a:p>
                  </a:txBody>
                  <a:tcPr/>
                </a:tc>
                <a:tc>
                  <a:txBody>
                    <a:bodyPr/>
                    <a:lstStyle/>
                    <a:p>
                      <a:r>
                        <a:rPr lang="en-US" dirty="0" smtClean="0"/>
                        <a:t>DTH</a:t>
                      </a:r>
                      <a:endParaRPr lang="en-US" dirty="0"/>
                    </a:p>
                  </a:txBody>
                  <a:tcPr/>
                </a:tc>
              </a:tr>
              <a:tr h="729343">
                <a:tc>
                  <a:txBody>
                    <a:bodyPr/>
                    <a:lstStyle/>
                    <a:p>
                      <a:r>
                        <a:rPr lang="en-US" dirty="0" smtClean="0"/>
                        <a:t>Delay</a:t>
                      </a:r>
                      <a:r>
                        <a:rPr lang="en-US" baseline="0" dirty="0" smtClean="0"/>
                        <a:t> </a:t>
                      </a:r>
                      <a:endParaRPr lang="en-US" dirty="0"/>
                    </a:p>
                  </a:txBody>
                  <a:tcPr/>
                </a:tc>
                <a:tc>
                  <a:txBody>
                    <a:bodyPr/>
                    <a:lstStyle/>
                    <a:p>
                      <a:r>
                        <a:rPr lang="en-US" dirty="0" smtClean="0"/>
                        <a:t>17ms </a:t>
                      </a:r>
                      <a:endParaRPr lang="en-US" dirty="0"/>
                    </a:p>
                  </a:txBody>
                  <a:tcPr/>
                </a:tc>
                <a:tc>
                  <a:txBody>
                    <a:bodyPr/>
                    <a:lstStyle/>
                    <a:p>
                      <a:r>
                        <a:rPr lang="en-US" dirty="0" smtClean="0"/>
                        <a:t>25ms</a:t>
                      </a:r>
                      <a:endParaRPr lang="en-US" dirty="0"/>
                    </a:p>
                  </a:txBody>
                  <a:tcPr/>
                </a:tc>
                <a:tc>
                  <a:txBody>
                    <a:bodyPr/>
                    <a:lstStyle/>
                    <a:p>
                      <a:r>
                        <a:rPr lang="en-US" dirty="0" smtClean="0"/>
                        <a:t>175ms</a:t>
                      </a:r>
                      <a:endParaRPr lang="en-US" dirty="0"/>
                    </a:p>
                  </a:txBody>
                  <a:tcPr/>
                </a:tc>
                <a:tc>
                  <a:txBody>
                    <a:bodyPr/>
                    <a:lstStyle/>
                    <a:p>
                      <a:r>
                        <a:rPr lang="en-US" dirty="0" smtClean="0"/>
                        <a:t>200ms</a:t>
                      </a:r>
                      <a:endParaRPr lang="en-US" dirty="0"/>
                    </a:p>
                  </a:txBody>
                  <a:tcPr/>
                </a:tc>
                <a:tc>
                  <a:txBody>
                    <a:bodyPr/>
                    <a:lstStyle/>
                    <a:p>
                      <a:r>
                        <a:rPr lang="en-US" dirty="0" smtClean="0"/>
                        <a:t>250ms</a:t>
                      </a:r>
                      <a:endParaRPr lang="en-US" dirty="0"/>
                    </a:p>
                  </a:txBody>
                  <a:tcPr/>
                </a:tc>
              </a:tr>
              <a:tr h="729343">
                <a:tc>
                  <a:txBody>
                    <a:bodyPr/>
                    <a:lstStyle/>
                    <a:p>
                      <a:r>
                        <a:rPr lang="en-US" dirty="0" smtClean="0"/>
                        <a:t>length</a:t>
                      </a:r>
                      <a:endParaRPr lang="en-US" dirty="0"/>
                    </a:p>
                  </a:txBody>
                  <a:tcPr/>
                </a:tc>
                <a:tc>
                  <a:txBody>
                    <a:bodyPr/>
                    <a:lstStyle/>
                    <a:p>
                      <a:r>
                        <a:rPr lang="en-US" dirty="0" smtClean="0"/>
                        <a:t>6m</a:t>
                      </a:r>
                      <a:endParaRPr lang="en-US" dirty="0"/>
                    </a:p>
                  </a:txBody>
                  <a:tcPr/>
                </a:tc>
                <a:tc>
                  <a:txBody>
                    <a:bodyPr/>
                    <a:lstStyle/>
                    <a:p>
                      <a:r>
                        <a:rPr lang="en-US" dirty="0" smtClean="0"/>
                        <a:t>6m</a:t>
                      </a:r>
                      <a:endParaRPr lang="en-US" dirty="0"/>
                    </a:p>
                  </a:txBody>
                  <a:tcPr/>
                </a:tc>
                <a:tc>
                  <a:txBody>
                    <a:bodyPr/>
                    <a:lstStyle/>
                    <a:p>
                      <a:r>
                        <a:rPr lang="en-US" dirty="0" smtClean="0"/>
                        <a:t>20m</a:t>
                      </a:r>
                      <a:endParaRPr lang="en-US" dirty="0"/>
                    </a:p>
                  </a:txBody>
                  <a:tcPr/>
                </a:tc>
                <a:tc>
                  <a:txBody>
                    <a:bodyPr/>
                    <a:lstStyle/>
                    <a:p>
                      <a:r>
                        <a:rPr lang="en-US" dirty="0" smtClean="0"/>
                        <a:t>12m</a:t>
                      </a:r>
                      <a:endParaRPr lang="en-US" dirty="0"/>
                    </a:p>
                  </a:txBody>
                  <a:tcPr/>
                </a:tc>
                <a:tc>
                  <a:txBody>
                    <a:bodyPr/>
                    <a:lstStyle/>
                    <a:p>
                      <a:r>
                        <a:rPr lang="en-US" dirty="0" smtClean="0"/>
                        <a:t>8m</a:t>
                      </a:r>
                      <a:endParaRPr lang="en-US" dirty="0"/>
                    </a:p>
                  </a:txBody>
                  <a:tcPr/>
                </a:tc>
              </a:tr>
              <a:tr h="729343">
                <a:tc>
                  <a:txBody>
                    <a:bodyPr/>
                    <a:lstStyle/>
                    <a:p>
                      <a:r>
                        <a:rPr lang="en-US" dirty="0" smtClean="0"/>
                        <a:t>Batch no.</a:t>
                      </a:r>
                      <a:endParaRPr lang="en-US" dirty="0"/>
                    </a:p>
                  </a:txBody>
                  <a:tcPr/>
                </a:tc>
                <a:tc>
                  <a:txBody>
                    <a:bodyPr/>
                    <a:lstStyle/>
                    <a:p>
                      <a:r>
                        <a:rPr lang="en-US" dirty="0" smtClean="0"/>
                        <a:t>209</a:t>
                      </a:r>
                      <a:endParaRPr lang="en-US" dirty="0"/>
                    </a:p>
                  </a:txBody>
                  <a:tcPr/>
                </a:tc>
                <a:tc>
                  <a:txBody>
                    <a:bodyPr/>
                    <a:lstStyle/>
                    <a:p>
                      <a:r>
                        <a:rPr lang="en-US" dirty="0" smtClean="0"/>
                        <a:t>198</a:t>
                      </a:r>
                      <a:endParaRPr lang="en-US" dirty="0"/>
                    </a:p>
                  </a:txBody>
                  <a:tcPr/>
                </a:tc>
                <a:tc>
                  <a:txBody>
                    <a:bodyPr/>
                    <a:lstStyle/>
                    <a:p>
                      <a:r>
                        <a:rPr lang="en-US" dirty="0" smtClean="0"/>
                        <a:t>85</a:t>
                      </a:r>
                      <a:endParaRPr lang="en-US" dirty="0"/>
                    </a:p>
                  </a:txBody>
                  <a:tcPr/>
                </a:tc>
                <a:tc>
                  <a:txBody>
                    <a:bodyPr/>
                    <a:lstStyle/>
                    <a:p>
                      <a:r>
                        <a:rPr lang="en-US" dirty="0" smtClean="0"/>
                        <a:t>43</a:t>
                      </a:r>
                      <a:endParaRPr lang="en-US" dirty="0"/>
                    </a:p>
                  </a:txBody>
                  <a:tcPr/>
                </a:tc>
                <a:tc>
                  <a:txBody>
                    <a:bodyPr/>
                    <a:lstStyle/>
                    <a:p>
                      <a:r>
                        <a:rPr lang="en-US" dirty="0" smtClean="0"/>
                        <a:t>89</a:t>
                      </a:r>
                      <a:endParaRPr lang="en-US" dirty="0"/>
                    </a:p>
                  </a:txBody>
                  <a:tcPr/>
                </a:tc>
              </a:tr>
              <a:tr h="729343">
                <a:tc>
                  <a:txBody>
                    <a:bodyPr/>
                    <a:lstStyle/>
                    <a:p>
                      <a:r>
                        <a:rPr lang="en-US" dirty="0" smtClean="0"/>
                        <a:t>Date of MFR.</a:t>
                      </a:r>
                      <a:endParaRPr lang="en-US" dirty="0"/>
                    </a:p>
                  </a:txBody>
                  <a:tcPr/>
                </a:tc>
                <a:tc>
                  <a:txBody>
                    <a:bodyPr/>
                    <a:lstStyle/>
                    <a:p>
                      <a:r>
                        <a:rPr lang="en-US" dirty="0" smtClean="0"/>
                        <a:t>29.12.11</a:t>
                      </a:r>
                      <a:endParaRPr lang="en-US" dirty="0"/>
                    </a:p>
                  </a:txBody>
                  <a:tcPr/>
                </a:tc>
                <a:tc>
                  <a:txBody>
                    <a:bodyPr/>
                    <a:lstStyle/>
                    <a:p>
                      <a:r>
                        <a:rPr lang="en-US" dirty="0" smtClean="0"/>
                        <a:t>31.12.11</a:t>
                      </a:r>
                      <a:endParaRPr lang="en-US" dirty="0"/>
                    </a:p>
                  </a:txBody>
                  <a:tcPr/>
                </a:tc>
                <a:tc>
                  <a:txBody>
                    <a:bodyPr/>
                    <a:lstStyle/>
                    <a:p>
                      <a:r>
                        <a:rPr lang="en-US" dirty="0" smtClean="0"/>
                        <a:t>08.05.11</a:t>
                      </a:r>
                      <a:endParaRPr lang="en-US" dirty="0"/>
                    </a:p>
                  </a:txBody>
                  <a:tcPr/>
                </a:tc>
                <a:tc>
                  <a:txBody>
                    <a:bodyPr/>
                    <a:lstStyle/>
                    <a:p>
                      <a:r>
                        <a:rPr lang="en-US" dirty="0" smtClean="0"/>
                        <a:t>08.05.11</a:t>
                      </a:r>
                      <a:endParaRPr lang="en-US" dirty="0"/>
                    </a:p>
                  </a:txBody>
                  <a:tcPr/>
                </a:tc>
                <a:tc>
                  <a:txBody>
                    <a:bodyPr/>
                    <a:lstStyle/>
                    <a:p>
                      <a:r>
                        <a:rPr lang="en-US" dirty="0" smtClean="0"/>
                        <a:t>05.06.11</a:t>
                      </a:r>
                      <a:endParaRPr lang="en-US" dirty="0"/>
                    </a:p>
                  </a:txBody>
                  <a:tcPr/>
                </a:tc>
              </a:tr>
              <a:tr h="729343">
                <a:tc>
                  <a:txBody>
                    <a:bodyPr/>
                    <a:lstStyle/>
                    <a:p>
                      <a:r>
                        <a:rPr lang="en-US" dirty="0" smtClean="0"/>
                        <a:t>Row </a:t>
                      </a:r>
                      <a:endParaRPr lang="en-US" dirty="0"/>
                    </a:p>
                  </a:txBody>
                  <a:tcPr/>
                </a:tc>
                <a:tc>
                  <a:txBody>
                    <a:bodyPr/>
                    <a:lstStyle/>
                    <a:p>
                      <a:r>
                        <a:rPr lang="en-US" dirty="0" smtClean="0"/>
                        <a:t>First </a:t>
                      </a:r>
                      <a:endParaRPr lang="en-US" dirty="0"/>
                    </a:p>
                  </a:txBody>
                  <a:tcPr/>
                </a:tc>
                <a:tc>
                  <a:txBody>
                    <a:bodyPr/>
                    <a:lstStyle/>
                    <a:p>
                      <a:r>
                        <a:rPr lang="en-US" dirty="0" smtClean="0"/>
                        <a:t>Second </a:t>
                      </a:r>
                      <a:endParaRPr lang="en-US" dirty="0"/>
                    </a:p>
                  </a:txBody>
                  <a:tcPr/>
                </a:tc>
                <a:tc>
                  <a:txBody>
                    <a:bodyPr/>
                    <a:lstStyle/>
                    <a:p>
                      <a:r>
                        <a:rPr lang="en-US" dirty="0" smtClean="0"/>
                        <a:t>All </a:t>
                      </a:r>
                      <a:endParaRPr lang="en-US" dirty="0"/>
                    </a:p>
                  </a:txBody>
                  <a:tcPr/>
                </a:tc>
                <a:tc>
                  <a:txBody>
                    <a:bodyPr/>
                    <a:lstStyle/>
                    <a:p>
                      <a:r>
                        <a:rPr lang="en-US" dirty="0" smtClean="0"/>
                        <a:t>All </a:t>
                      </a:r>
                      <a:endParaRPr lang="en-US" dirty="0"/>
                    </a:p>
                  </a:txBody>
                  <a:tcPr/>
                </a:tc>
                <a:tc>
                  <a:txBody>
                    <a:bodyPr/>
                    <a:lstStyle/>
                    <a:p>
                      <a:r>
                        <a:rPr lang="en-US" dirty="0" smtClean="0"/>
                        <a:t>All </a:t>
                      </a:r>
                      <a:endParaRPr lang="en-US" dirty="0"/>
                    </a:p>
                  </a:txBody>
                  <a:tcPr/>
                </a:tc>
              </a:tr>
              <a:tr h="729343">
                <a:tc>
                  <a:txBody>
                    <a:bodyPr/>
                    <a:lstStyle/>
                    <a:p>
                      <a:r>
                        <a:rPr lang="en-US" dirty="0" smtClean="0"/>
                        <a:t>Position in the hole </a:t>
                      </a:r>
                      <a:endParaRPr lang="en-US" dirty="0"/>
                    </a:p>
                  </a:txBody>
                  <a:tcPr/>
                </a:tc>
                <a:tc>
                  <a:txBody>
                    <a:bodyPr/>
                    <a:lstStyle/>
                    <a:p>
                      <a:endParaRPr lang="en-US" dirty="0"/>
                    </a:p>
                  </a:txBody>
                  <a:tcPr/>
                </a:tc>
                <a:tc>
                  <a:txBody>
                    <a:bodyPr/>
                    <a:lstStyle/>
                    <a:p>
                      <a:endParaRPr lang="en-US"/>
                    </a:p>
                  </a:txBody>
                  <a:tcPr/>
                </a:tc>
                <a:tc>
                  <a:txBody>
                    <a:bodyPr/>
                    <a:lstStyle/>
                    <a:p>
                      <a:r>
                        <a:rPr lang="en-US" dirty="0" smtClean="0"/>
                        <a:t>Bottom</a:t>
                      </a:r>
                      <a:r>
                        <a:rPr lang="en-US" baseline="0" dirty="0" smtClean="0"/>
                        <a:t> </a:t>
                      </a:r>
                      <a:endParaRPr lang="en-US" dirty="0"/>
                    </a:p>
                  </a:txBody>
                  <a:tcPr/>
                </a:tc>
                <a:tc>
                  <a:txBody>
                    <a:bodyPr/>
                    <a:lstStyle/>
                    <a:p>
                      <a:r>
                        <a:rPr lang="en-US" dirty="0" smtClean="0"/>
                        <a:t>Middle </a:t>
                      </a:r>
                      <a:endParaRPr lang="en-US" dirty="0"/>
                    </a:p>
                  </a:txBody>
                  <a:tcPr/>
                </a:tc>
                <a:tc>
                  <a:txBody>
                    <a:bodyPr/>
                    <a:lstStyle/>
                    <a:p>
                      <a:r>
                        <a:rPr lang="en-US" dirty="0" smtClean="0"/>
                        <a:t>Top </a:t>
                      </a:r>
                      <a:endParaRPr lang="en-US" dirty="0"/>
                    </a:p>
                  </a:txBody>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25ms&amp;17ms NONAL</a:t>
            </a:r>
            <a:endParaRPr lang="en-US" dirty="0"/>
          </a:p>
        </p:txBody>
      </p:sp>
      <p:pic>
        <p:nvPicPr>
          <p:cNvPr id="4" name="Content Placeholder 3" descr="photo1745.jpg"/>
          <p:cNvPicPr>
            <a:picLocks noGrp="1" noChangeAspect="1"/>
          </p:cNvPicPr>
          <p:nvPr>
            <p:ph idx="1"/>
          </p:nvPr>
        </p:nvPicPr>
        <p:blipFill>
          <a:blip r:embed="rId2" cstate="print"/>
          <a:stretch>
            <a:fillRect/>
          </a:stretch>
        </p:blipFill>
        <p:spPr>
          <a:xfrm>
            <a:off x="228600" y="1752600"/>
            <a:ext cx="4064000" cy="3048000"/>
          </a:xfrm>
        </p:spPr>
      </p:pic>
      <p:pic>
        <p:nvPicPr>
          <p:cNvPr id="5" name="Picture 4" descr="photo1747.jpg"/>
          <p:cNvPicPr>
            <a:picLocks noChangeAspect="1"/>
          </p:cNvPicPr>
          <p:nvPr/>
        </p:nvPicPr>
        <p:blipFill>
          <a:blip r:embed="rId3" cstate="print"/>
          <a:stretch>
            <a:fillRect/>
          </a:stretch>
        </p:blipFill>
        <p:spPr>
          <a:xfrm>
            <a:off x="4495800" y="1828800"/>
            <a:ext cx="3962400" cy="29718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Firing pattern use in block 2 coal mine for removal of overburden</a:t>
            </a:r>
            <a:endParaRPr lang="en-US" dirty="0"/>
          </a:p>
        </p:txBody>
      </p:sp>
      <p:sp>
        <p:nvSpPr>
          <p:cNvPr id="3" name="Content Placeholder 2"/>
          <p:cNvSpPr>
            <a:spLocks noGrp="1"/>
          </p:cNvSpPr>
          <p:nvPr>
            <p:ph idx="1"/>
          </p:nvPr>
        </p:nvSpPr>
        <p:spPr>
          <a:xfrm>
            <a:off x="457200" y="1371600"/>
            <a:ext cx="8229600" cy="5486400"/>
          </a:xfrm>
        </p:spPr>
        <p:txBody>
          <a:bodyPr>
            <a:normAutofit lnSpcReduction="10000"/>
          </a:body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Fig :-diagonal firing pattern  with inter hole delay by use of NONAL</a:t>
            </a:r>
            <a:endParaRPr lang="en-US" dirty="0"/>
          </a:p>
        </p:txBody>
      </p:sp>
      <p:pic>
        <p:nvPicPr>
          <p:cNvPr id="6" name="Picture 5" descr="IMG_1927.jpg"/>
          <p:cNvPicPr>
            <a:picLocks noChangeAspect="1"/>
          </p:cNvPicPr>
          <p:nvPr/>
        </p:nvPicPr>
        <p:blipFill>
          <a:blip r:embed="rId2"/>
          <a:stretch>
            <a:fillRect/>
          </a:stretch>
        </p:blipFill>
        <p:spPr>
          <a:xfrm>
            <a:off x="1205725" y="1371601"/>
            <a:ext cx="6961149" cy="419100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143000"/>
          </a:xfrm>
        </p:spPr>
        <p:txBody>
          <a:bodyPr>
            <a:normAutofit fontScale="90000"/>
          </a:bodyPr>
          <a:lstStyle/>
          <a:p>
            <a:r>
              <a:rPr lang="en-US" dirty="0" smtClean="0"/>
              <a:t>Result from fragmentation without inter hole delay by split-desktop software of picture 1</a:t>
            </a:r>
            <a:br>
              <a:rPr lang="en-US" dirty="0" smtClean="0"/>
            </a:br>
            <a:r>
              <a:rPr lang="en-US" dirty="0" smtClean="0"/>
              <a:t>d50=16cm</a:t>
            </a:r>
            <a:endParaRPr lang="en-US" dirty="0"/>
          </a:p>
        </p:txBody>
      </p:sp>
      <p:pic>
        <p:nvPicPr>
          <p:cNvPr id="4" name="Content Placeholder 3" descr="16.PNG"/>
          <p:cNvPicPr>
            <a:picLocks noGrp="1" noChangeAspect="1"/>
          </p:cNvPicPr>
          <p:nvPr>
            <p:ph idx="1"/>
          </p:nvPr>
        </p:nvPicPr>
        <p:blipFill>
          <a:blip r:embed="rId2"/>
          <a:stretch>
            <a:fillRect/>
          </a:stretch>
        </p:blipFill>
        <p:spPr>
          <a:xfrm>
            <a:off x="0" y="2895600"/>
            <a:ext cx="4623083" cy="3466102"/>
          </a:xfrm>
        </p:spPr>
      </p:pic>
      <p:pic>
        <p:nvPicPr>
          <p:cNvPr id="5" name="Picture 4" descr="a.PNG"/>
          <p:cNvPicPr>
            <a:picLocks noChangeAspect="1"/>
          </p:cNvPicPr>
          <p:nvPr/>
        </p:nvPicPr>
        <p:blipFill>
          <a:blip r:embed="rId3"/>
          <a:stretch>
            <a:fillRect/>
          </a:stretch>
        </p:blipFill>
        <p:spPr>
          <a:xfrm>
            <a:off x="4724400" y="2895600"/>
            <a:ext cx="4259341" cy="342900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762000"/>
            <a:ext cx="7772400" cy="1981200"/>
          </a:xfrm>
        </p:spPr>
        <p:txBody>
          <a:bodyPr>
            <a:normAutofit fontScale="90000"/>
          </a:bodyPr>
          <a:lstStyle/>
          <a:p>
            <a:r>
              <a:rPr lang="en-US" dirty="0" smtClean="0"/>
              <a:t>PROJECT TITLE </a:t>
            </a:r>
            <a:r>
              <a:rPr lang="en-US" dirty="0"/>
              <a:t/>
            </a:r>
            <a:br>
              <a:rPr lang="en-US" dirty="0"/>
            </a:br>
            <a:r>
              <a:rPr lang="en-US" dirty="0" smtClean="0"/>
              <a:t>DELAY DETONATOR’S AND IT’S EFFECT ON FRAGMENTATION </a:t>
            </a:r>
            <a:endParaRPr lang="en-US" dirty="0"/>
          </a:p>
        </p:txBody>
      </p:sp>
      <p:sp>
        <p:nvSpPr>
          <p:cNvPr id="4" name="Subtitle 3"/>
          <p:cNvSpPr>
            <a:spLocks noGrp="1"/>
          </p:cNvSpPr>
          <p:nvPr>
            <p:ph type="subTitle" idx="1"/>
          </p:nvPr>
        </p:nvSpPr>
        <p:spPr/>
        <p:txBody>
          <a:bodyPr/>
          <a:lstStyle/>
          <a:p>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Picture 2</a:t>
            </a:r>
            <a:br>
              <a:rPr lang="en-US" dirty="0" smtClean="0"/>
            </a:br>
            <a:r>
              <a:rPr lang="en-US" dirty="0" smtClean="0"/>
              <a:t>d50=23cm</a:t>
            </a:r>
            <a:endParaRPr lang="en-US" dirty="0"/>
          </a:p>
        </p:txBody>
      </p:sp>
      <p:pic>
        <p:nvPicPr>
          <p:cNvPr id="4" name="Content Placeholder 3" descr="18.PNG"/>
          <p:cNvPicPr>
            <a:picLocks noGrp="1" noChangeAspect="1"/>
          </p:cNvPicPr>
          <p:nvPr>
            <p:ph idx="1"/>
          </p:nvPr>
        </p:nvPicPr>
        <p:blipFill>
          <a:blip r:embed="rId2"/>
          <a:stretch>
            <a:fillRect/>
          </a:stretch>
        </p:blipFill>
        <p:spPr>
          <a:xfrm>
            <a:off x="0" y="1676401"/>
            <a:ext cx="4691576" cy="3505200"/>
          </a:xfrm>
        </p:spPr>
      </p:pic>
      <p:pic>
        <p:nvPicPr>
          <p:cNvPr id="5" name="Picture 4" descr="b.PNG"/>
          <p:cNvPicPr>
            <a:picLocks noChangeAspect="1"/>
          </p:cNvPicPr>
          <p:nvPr/>
        </p:nvPicPr>
        <p:blipFill>
          <a:blip r:embed="rId3"/>
          <a:stretch>
            <a:fillRect/>
          </a:stretch>
        </p:blipFill>
        <p:spPr>
          <a:xfrm>
            <a:off x="4782147" y="1676400"/>
            <a:ext cx="4361853" cy="35052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normAutofit fontScale="90000"/>
          </a:bodyPr>
          <a:lstStyle/>
          <a:p>
            <a:r>
              <a:rPr lang="en-US" dirty="0" smtClean="0"/>
              <a:t>Result from fragmentation with inter hole delay by split-desktop software of picture 1</a:t>
            </a:r>
            <a:br>
              <a:rPr lang="en-US" dirty="0" smtClean="0"/>
            </a:br>
            <a:r>
              <a:rPr lang="en-US" dirty="0" smtClean="0"/>
              <a:t>d50=6cm</a:t>
            </a:r>
            <a:endParaRPr lang="en-US" dirty="0"/>
          </a:p>
        </p:txBody>
      </p:sp>
      <p:pic>
        <p:nvPicPr>
          <p:cNvPr id="4" name="Content Placeholder 3" descr="6.jpg"/>
          <p:cNvPicPr>
            <a:picLocks noGrp="1" noChangeAspect="1"/>
          </p:cNvPicPr>
          <p:nvPr>
            <p:ph idx="1"/>
          </p:nvPr>
        </p:nvPicPr>
        <p:blipFill>
          <a:blip r:embed="rId2" cstate="print"/>
          <a:stretch>
            <a:fillRect/>
          </a:stretch>
        </p:blipFill>
        <p:spPr>
          <a:xfrm>
            <a:off x="0" y="2743200"/>
            <a:ext cx="4673599" cy="3810000"/>
          </a:xfrm>
        </p:spPr>
      </p:pic>
      <p:pic>
        <p:nvPicPr>
          <p:cNvPr id="5" name="Picture 4" descr="6.PNG"/>
          <p:cNvPicPr>
            <a:picLocks noChangeAspect="1"/>
          </p:cNvPicPr>
          <p:nvPr/>
        </p:nvPicPr>
        <p:blipFill>
          <a:blip r:embed="rId3"/>
          <a:stretch>
            <a:fillRect/>
          </a:stretch>
        </p:blipFill>
        <p:spPr>
          <a:xfrm>
            <a:off x="4800600" y="2743200"/>
            <a:ext cx="4343400" cy="3756858"/>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Picture 2</a:t>
            </a:r>
            <a:br>
              <a:rPr lang="en-US" dirty="0" smtClean="0"/>
            </a:br>
            <a:r>
              <a:rPr lang="en-US" dirty="0" smtClean="0"/>
              <a:t>d50 =3cm</a:t>
            </a:r>
            <a:endParaRPr lang="en-US" dirty="0"/>
          </a:p>
        </p:txBody>
      </p:sp>
      <p:pic>
        <p:nvPicPr>
          <p:cNvPr id="7" name="Content Placeholder 6" descr="8.jpg"/>
          <p:cNvPicPr>
            <a:picLocks noGrp="1" noChangeAspect="1"/>
          </p:cNvPicPr>
          <p:nvPr>
            <p:ph idx="1"/>
          </p:nvPr>
        </p:nvPicPr>
        <p:blipFill>
          <a:blip r:embed="rId2" cstate="print"/>
          <a:stretch>
            <a:fillRect/>
          </a:stretch>
        </p:blipFill>
        <p:spPr>
          <a:xfrm>
            <a:off x="0" y="1600200"/>
            <a:ext cx="4347633" cy="3657600"/>
          </a:xfrm>
        </p:spPr>
      </p:pic>
      <p:pic>
        <p:nvPicPr>
          <p:cNvPr id="8" name="Picture 7" descr="8.PNG"/>
          <p:cNvPicPr>
            <a:picLocks noChangeAspect="1"/>
          </p:cNvPicPr>
          <p:nvPr/>
        </p:nvPicPr>
        <p:blipFill>
          <a:blip r:embed="rId3"/>
          <a:stretch>
            <a:fillRect/>
          </a:stretch>
        </p:blipFill>
        <p:spPr>
          <a:xfrm>
            <a:off x="4419600" y="1600200"/>
            <a:ext cx="4495800" cy="360474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57200"/>
            <a:ext cx="8229600" cy="1143000"/>
          </a:xfrm>
        </p:spPr>
        <p:txBody>
          <a:bodyPr>
            <a:normAutofit/>
          </a:bodyPr>
          <a:lstStyle/>
          <a:p>
            <a:r>
              <a:rPr lang="en-US" dirty="0" smtClean="0"/>
              <a:t>without inter-hole delay</a:t>
            </a:r>
            <a:endParaRPr lang="en-US" dirty="0"/>
          </a:p>
        </p:txBody>
      </p:sp>
      <p:pic>
        <p:nvPicPr>
          <p:cNvPr id="4" name="Content Placeholder 3" descr="1 - Copy - Copy.png"/>
          <p:cNvPicPr>
            <a:picLocks noGrp="1" noChangeAspect="1"/>
          </p:cNvPicPr>
          <p:nvPr>
            <p:ph idx="1"/>
          </p:nvPr>
        </p:nvPicPr>
        <p:blipFill>
          <a:blip r:embed="rId2"/>
          <a:stretch>
            <a:fillRect/>
          </a:stretch>
        </p:blipFill>
        <p:spPr>
          <a:xfrm>
            <a:off x="1541495" y="1524000"/>
            <a:ext cx="6395740" cy="5148917"/>
          </a:xfr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With inter-hole delay</a:t>
            </a:r>
            <a:endParaRPr lang="en-US" dirty="0"/>
          </a:p>
        </p:txBody>
      </p:sp>
      <p:pic>
        <p:nvPicPr>
          <p:cNvPr id="7" name="Content Placeholder 6" descr="befor first part of hole blast - Copy.png"/>
          <p:cNvPicPr>
            <a:picLocks noGrp="1" noChangeAspect="1"/>
          </p:cNvPicPr>
          <p:nvPr>
            <p:ph idx="1"/>
          </p:nvPr>
        </p:nvPicPr>
        <p:blipFill>
          <a:blip r:embed="rId2"/>
          <a:stretch>
            <a:fillRect/>
          </a:stretch>
        </p:blipFill>
        <p:spPr>
          <a:xfrm>
            <a:off x="762000" y="1447801"/>
            <a:ext cx="7543800" cy="4953000"/>
          </a:xfr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When inter hole delay is not provided then shearing occur along plan OA,OB &amp; OZ.</a:t>
            </a:r>
          </a:p>
          <a:p>
            <a:r>
              <a:rPr lang="en-US" dirty="0" smtClean="0"/>
              <a:t>When inter hole delay is provided then shearing occur along AO,OB &amp; OX,OY,OZ.</a:t>
            </a:r>
          </a:p>
          <a:p>
            <a:r>
              <a:rPr lang="en-US" dirty="0" smtClean="0"/>
              <a:t>In the case of inter-hole delay there is extra free face is provided then upper part of hole has been blast.</a:t>
            </a:r>
          </a:p>
          <a:p>
            <a:r>
              <a:rPr lang="en-US" dirty="0" smtClean="0"/>
              <a:t>And cracks fully developed without intersecting the other crack before reach to the free face.</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Result</a:t>
            </a:r>
            <a:br>
              <a:rPr lang="en-US" dirty="0" smtClean="0"/>
            </a:br>
            <a:endParaRPr lang="en-US" dirty="0"/>
          </a:p>
        </p:txBody>
      </p:sp>
      <p:sp>
        <p:nvSpPr>
          <p:cNvPr id="3" name="Content Placeholder 2"/>
          <p:cNvSpPr>
            <a:spLocks noGrp="1"/>
          </p:cNvSpPr>
          <p:nvPr>
            <p:ph idx="1"/>
          </p:nvPr>
        </p:nvSpPr>
        <p:spPr/>
        <p:txBody>
          <a:bodyPr/>
          <a:lstStyle/>
          <a:p>
            <a:r>
              <a:rPr lang="en-US" dirty="0" smtClean="0"/>
              <a:t>Average of mean fragmentation is 19.5cm  without inter-hole delay. And more no. of large size boulder in the blasted rock mass</a:t>
            </a:r>
          </a:p>
          <a:p>
            <a:r>
              <a:rPr lang="en-US" dirty="0" smtClean="0"/>
              <a:t>Average of mean fragmentation is 4.5cm with inter hole delay. And less no. of large size boulder in the blasted rock mass</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References</a:t>
            </a:r>
            <a:br>
              <a:rPr lang="en-US" dirty="0" smtClean="0"/>
            </a:br>
            <a:endParaRPr lang="en-US" dirty="0"/>
          </a:p>
        </p:txBody>
      </p:sp>
      <p:sp>
        <p:nvSpPr>
          <p:cNvPr id="3" name="Content Placeholder 2"/>
          <p:cNvSpPr>
            <a:spLocks noGrp="1"/>
          </p:cNvSpPr>
          <p:nvPr>
            <p:ph idx="1"/>
          </p:nvPr>
        </p:nvSpPr>
        <p:spPr/>
        <p:txBody>
          <a:bodyPr>
            <a:normAutofit fontScale="70000" lnSpcReduction="20000"/>
          </a:bodyPr>
          <a:lstStyle/>
          <a:p>
            <a:pPr lvl="0"/>
            <a:r>
              <a:rPr lang="en-US" dirty="0" smtClean="0"/>
              <a:t>Hyung-Sik Yang, </a:t>
            </a:r>
            <a:r>
              <a:rPr lang="en-US" dirty="0" err="1" smtClean="0"/>
              <a:t>Piyush</a:t>
            </a:r>
            <a:r>
              <a:rPr lang="en-US" dirty="0" smtClean="0"/>
              <a:t> </a:t>
            </a:r>
            <a:r>
              <a:rPr lang="en-US" dirty="0" err="1" smtClean="0"/>
              <a:t>Rai</a:t>
            </a:r>
            <a:r>
              <a:rPr lang="en-US" dirty="0" smtClean="0"/>
              <a:t>, Characterization of fragment size vis-à-vis delay timing in quarry blasts(2010)</a:t>
            </a:r>
          </a:p>
          <a:p>
            <a:pPr lvl="0"/>
            <a:r>
              <a:rPr lang="en-US" dirty="0" smtClean="0"/>
              <a:t>CARLOS LOPEZ Jimeno book ‘Drilling and blasting of rock’ chapter no. 27(1995) page no. 281-288</a:t>
            </a:r>
          </a:p>
          <a:p>
            <a:pPr lvl="0"/>
            <a:r>
              <a:rPr lang="en-US" dirty="0" smtClean="0"/>
              <a:t>R. Banda* and N. Rhodes , Electronic delay detonators—a unique solution to pertinent mining problems, </a:t>
            </a:r>
            <a:r>
              <a:rPr lang="en-US" b="1" dirty="0" smtClean="0"/>
              <a:t>VOLUME 105(October 2005)</a:t>
            </a:r>
            <a:endParaRPr lang="en-US" dirty="0" smtClean="0"/>
          </a:p>
          <a:p>
            <a:pPr lvl="0"/>
            <a:r>
              <a:rPr lang="en-US" dirty="0" smtClean="0"/>
              <a:t>Kathryn </a:t>
            </a:r>
            <a:r>
              <a:rPr lang="en-US" dirty="0" err="1" smtClean="0"/>
              <a:t>Podoliak</a:t>
            </a:r>
            <a:r>
              <a:rPr lang="en-US" dirty="0" smtClean="0"/>
              <a:t>, </a:t>
            </a:r>
            <a:r>
              <a:rPr lang="en-US" dirty="0" err="1" smtClean="0"/>
              <a:t>dyno</a:t>
            </a:r>
            <a:r>
              <a:rPr lang="en-US" dirty="0" smtClean="0"/>
              <a:t> </a:t>
            </a:r>
            <a:r>
              <a:rPr lang="en-US" dirty="0" err="1" smtClean="0"/>
              <a:t>nobel</a:t>
            </a:r>
            <a:r>
              <a:rPr lang="en-US" dirty="0" smtClean="0"/>
              <a:t>, </a:t>
            </a:r>
            <a:r>
              <a:rPr lang="en-US" b="1" dirty="0" smtClean="0"/>
              <a:t>The Evolution of the Detonator(2004) page no. 9-23</a:t>
            </a:r>
            <a:endParaRPr lang="en-US" dirty="0" smtClean="0"/>
          </a:p>
          <a:p>
            <a:pPr lvl="0"/>
            <a:r>
              <a:rPr lang="en-US" dirty="0" smtClean="0"/>
              <a:t>DMVP </a:t>
            </a:r>
            <a:r>
              <a:rPr lang="en-US" dirty="0" err="1" smtClean="0"/>
              <a:t>slovenda</a:t>
            </a:r>
            <a:r>
              <a:rPr lang="en-US" dirty="0" smtClean="0"/>
              <a:t>, rock fragmentation page no. 14-17</a:t>
            </a:r>
          </a:p>
          <a:p>
            <a:pPr lvl="0"/>
            <a:r>
              <a:rPr lang="en-US" dirty="0" smtClean="0"/>
              <a:t> </a:t>
            </a:r>
            <a:r>
              <a:rPr lang="en-US" b="1" dirty="0" smtClean="0"/>
              <a:t>P.D. </a:t>
            </a:r>
            <a:r>
              <a:rPr lang="en-US" b="1" dirty="0" err="1" smtClean="0"/>
              <a:t>Katsabanis</a:t>
            </a:r>
            <a:r>
              <a:rPr lang="en-US" b="1" dirty="0" smtClean="0"/>
              <a:t>, A. </a:t>
            </a:r>
            <a:r>
              <a:rPr lang="en-US" b="1" dirty="0" err="1" smtClean="0"/>
              <a:t>Tawadrous</a:t>
            </a:r>
            <a:r>
              <a:rPr lang="en-US" b="1" dirty="0" smtClean="0"/>
              <a:t>, C. Braun and C. </a:t>
            </a:r>
            <a:r>
              <a:rPr lang="en-US" b="1" dirty="0" err="1" smtClean="0"/>
              <a:t>Kennedy,Time</a:t>
            </a:r>
            <a:r>
              <a:rPr lang="en-US" b="1" dirty="0" smtClean="0"/>
              <a:t> effect of fragmentation, </a:t>
            </a:r>
            <a:r>
              <a:rPr lang="en-US" dirty="0" smtClean="0"/>
              <a:t>International Society of Explosives Engineers</a:t>
            </a:r>
            <a:r>
              <a:rPr lang="en-US" b="1" dirty="0" smtClean="0"/>
              <a:t> (2006)</a:t>
            </a:r>
            <a:endParaRPr lang="en-US" dirty="0" smtClean="0"/>
          </a:p>
          <a:p>
            <a:pPr lvl="0"/>
            <a:r>
              <a:rPr lang="en-US" dirty="0" smtClean="0"/>
              <a:t>Dr P </a:t>
            </a:r>
            <a:r>
              <a:rPr lang="en-US" dirty="0" err="1" smtClean="0"/>
              <a:t>Rai</a:t>
            </a:r>
            <a:r>
              <a:rPr lang="en-US" dirty="0" smtClean="0"/>
              <a:t>, Fellow, Modifications in the Firing Pattern, Stemming Column and Bench Stiffness for Improved Blast Performance in Limestone Quarry of the Philippines, IE(I) Journal–MN(2007)                </a:t>
            </a:r>
          </a:p>
          <a:p>
            <a:pPr lvl="0">
              <a:buNone/>
            </a:pPr>
            <a:endParaRPr lang="en-US" dirty="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602162"/>
          </a:xfrm>
        </p:spPr>
        <p:txBody>
          <a:bodyPr>
            <a:normAutofit/>
          </a:bodyPr>
          <a:lstStyle/>
          <a:p>
            <a:r>
              <a:rPr lang="en-US" sz="7200" dirty="0" smtClean="0"/>
              <a:t>Thank you</a:t>
            </a:r>
            <a:endParaRPr lang="en-US" sz="72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3886200" cy="685800"/>
          </a:xfrm>
        </p:spPr>
        <p:txBody>
          <a:bodyPr>
            <a:noAutofit/>
          </a:bodyPr>
          <a:lstStyle/>
          <a:p>
            <a:r>
              <a:rPr lang="en-US" sz="4000" dirty="0" smtClean="0"/>
              <a:t>Introduction:-</a:t>
            </a:r>
            <a:endParaRPr lang="en-US" sz="4000" dirty="0"/>
          </a:p>
        </p:txBody>
      </p:sp>
      <p:sp>
        <p:nvSpPr>
          <p:cNvPr id="3" name="Content Placeholder 2"/>
          <p:cNvSpPr>
            <a:spLocks noGrp="1"/>
          </p:cNvSpPr>
          <p:nvPr>
            <p:ph idx="1"/>
          </p:nvPr>
        </p:nvSpPr>
        <p:spPr>
          <a:xfrm>
            <a:off x="457200" y="838200"/>
            <a:ext cx="8229600" cy="5791200"/>
          </a:xfrm>
        </p:spPr>
        <p:txBody>
          <a:bodyPr>
            <a:normAutofit lnSpcReduction="10000"/>
          </a:bodyPr>
          <a:lstStyle/>
          <a:p>
            <a:r>
              <a:rPr lang="en-US" sz="2400" dirty="0" smtClean="0"/>
              <a:t> When a round has been fired, the result is more or less always a subject of discussion. What then mainly is studied, at least in surface operation, is the fragmentation and the profile of muck pile. </a:t>
            </a:r>
          </a:p>
          <a:p>
            <a:r>
              <a:rPr lang="en-US" sz="2400" dirty="0" smtClean="0"/>
              <a:t>Timing </a:t>
            </a:r>
            <a:r>
              <a:rPr lang="en-US" sz="2400" dirty="0"/>
              <a:t>of detonation has long been of interest to blasting. It has long been associated with </a:t>
            </a:r>
            <a:r>
              <a:rPr lang="en-US" sz="2400" dirty="0" smtClean="0"/>
              <a:t>muck pile profile, heave and fragmentation.</a:t>
            </a:r>
            <a:endParaRPr lang="en-US" sz="2400" dirty="0"/>
          </a:p>
          <a:p>
            <a:r>
              <a:rPr lang="en-US" sz="2400" dirty="0" smtClean="0"/>
              <a:t> it became obvious that timing could be controlled accurately using detonators, it has been associated with fragmentation</a:t>
            </a:r>
          </a:p>
          <a:p>
            <a:r>
              <a:rPr lang="en-US" sz="2400" dirty="0"/>
              <a:t>Proper timing exerts </a:t>
            </a:r>
            <a:r>
              <a:rPr lang="en-US" sz="2400" dirty="0" smtClean="0"/>
              <a:t>a control </a:t>
            </a:r>
            <a:r>
              <a:rPr lang="en-US" sz="2400" dirty="0"/>
              <a:t>on </a:t>
            </a:r>
            <a:r>
              <a:rPr lang="en-US" sz="2400" dirty="0" smtClean="0"/>
              <a:t>the number </a:t>
            </a:r>
            <a:r>
              <a:rPr lang="en-US" sz="2400" dirty="0"/>
              <a:t>of rows and thus on the number of holes to </a:t>
            </a:r>
            <a:r>
              <a:rPr lang="en-US" sz="2400" dirty="0" smtClean="0"/>
              <a:t>be blasted </a:t>
            </a:r>
            <a:r>
              <a:rPr lang="en-US" sz="2400" dirty="0"/>
              <a:t>in a </a:t>
            </a:r>
            <a:r>
              <a:rPr lang="en-US" sz="2400" dirty="0" smtClean="0"/>
              <a:t>pattern.</a:t>
            </a:r>
            <a:endParaRPr lang="en-US" sz="2400" dirty="0"/>
          </a:p>
          <a:p>
            <a:r>
              <a:rPr lang="en-US" sz="2400" dirty="0"/>
              <a:t>Delay time between the firing rows is crucial for the </a:t>
            </a:r>
            <a:r>
              <a:rPr lang="en-US" sz="2400" dirty="0" smtClean="0"/>
              <a:t>systematic utilization </a:t>
            </a:r>
            <a:r>
              <a:rPr lang="en-US" sz="2400" dirty="0"/>
              <a:t>of energy associated </a:t>
            </a:r>
            <a:r>
              <a:rPr lang="en-US" sz="2400" dirty="0" smtClean="0"/>
              <a:t>with optimization of fragment size.</a:t>
            </a:r>
            <a:endParaRPr lang="en-US" sz="24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74638"/>
            <a:ext cx="3810000" cy="563562"/>
          </a:xfrm>
        </p:spPr>
        <p:txBody>
          <a:bodyPr>
            <a:normAutofit fontScale="90000"/>
          </a:bodyPr>
          <a:lstStyle/>
          <a:p>
            <a:r>
              <a:rPr lang="en-US" dirty="0" smtClean="0"/>
              <a:t>Objective:- </a:t>
            </a:r>
            <a:endParaRPr lang="en-US" dirty="0"/>
          </a:p>
        </p:txBody>
      </p:sp>
      <p:sp>
        <p:nvSpPr>
          <p:cNvPr id="3" name="Content Placeholder 2"/>
          <p:cNvSpPr>
            <a:spLocks noGrp="1"/>
          </p:cNvSpPr>
          <p:nvPr>
            <p:ph idx="1"/>
          </p:nvPr>
        </p:nvSpPr>
        <p:spPr>
          <a:xfrm>
            <a:off x="457200" y="838200"/>
            <a:ext cx="8229600" cy="5287963"/>
          </a:xfrm>
        </p:spPr>
        <p:txBody>
          <a:bodyPr/>
          <a:lstStyle/>
          <a:p>
            <a:r>
              <a:rPr lang="en-US" sz="2400" dirty="0" smtClean="0"/>
              <a:t>To analysis the effect of delay detonators on fragmentation in the rock blasting</a:t>
            </a:r>
            <a:r>
              <a:rPr lang="en-US" dirty="0" smtClean="0"/>
              <a:t>.</a:t>
            </a:r>
          </a:p>
          <a:p>
            <a:pPr>
              <a:buNone/>
            </a:pPr>
            <a:r>
              <a:rPr lang="en-US" sz="4000" dirty="0" smtClean="0"/>
              <a:t>Scope :-</a:t>
            </a:r>
          </a:p>
          <a:p>
            <a:r>
              <a:rPr lang="en-US" sz="2400" dirty="0" smtClean="0"/>
              <a:t>To achieve the optimum size of fragmentation in single row and multi row blasting.</a:t>
            </a:r>
          </a:p>
          <a:p>
            <a:r>
              <a:rPr lang="en-US" sz="2400" dirty="0" smtClean="0"/>
              <a:t>To reduce the cost of other mining operation like loading, hauling, and crushing.</a:t>
            </a:r>
          </a:p>
          <a:p>
            <a:r>
              <a:rPr lang="en-US" sz="2400" dirty="0" smtClean="0"/>
              <a:t>To avoid the less fine or more coarse fragmentation.</a:t>
            </a:r>
            <a:endParaRPr lang="en-US" sz="2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153400" cy="641350"/>
          </a:xfrm>
        </p:spPr>
        <p:txBody>
          <a:bodyPr>
            <a:noAutofit/>
          </a:bodyPr>
          <a:lstStyle/>
          <a:p>
            <a:r>
              <a:rPr lang="en-US" sz="4000" dirty="0" smtClean="0"/>
              <a:t>Single row delayed blast</a:t>
            </a:r>
            <a:endParaRPr lang="en-US" sz="4000" dirty="0"/>
          </a:p>
        </p:txBody>
      </p:sp>
      <p:sp>
        <p:nvSpPr>
          <p:cNvPr id="4" name="Text Placeholder 3"/>
          <p:cNvSpPr>
            <a:spLocks noGrp="1"/>
          </p:cNvSpPr>
          <p:nvPr>
            <p:ph type="body" idx="2"/>
          </p:nvPr>
        </p:nvSpPr>
        <p:spPr>
          <a:xfrm>
            <a:off x="0" y="1447800"/>
            <a:ext cx="3810000" cy="5410200"/>
          </a:xfrm>
        </p:spPr>
        <p:txBody>
          <a:bodyPr>
            <a:normAutofit fontScale="62500" lnSpcReduction="20000"/>
          </a:bodyPr>
          <a:lstStyle/>
          <a:p>
            <a:r>
              <a:rPr lang="en-US" sz="7600" dirty="0" smtClean="0"/>
              <a:t>Without delay:</a:t>
            </a:r>
            <a:r>
              <a:rPr lang="en-US" sz="3800" dirty="0" smtClean="0"/>
              <a:t> </a:t>
            </a:r>
          </a:p>
          <a:p>
            <a:r>
              <a:rPr lang="en-US" sz="3800" dirty="0" smtClean="0"/>
              <a:t> A </a:t>
            </a:r>
            <a:r>
              <a:rPr lang="en-US" sz="3800" dirty="0"/>
              <a:t>simultaneous pushing of the rock mass in front of the charges, </a:t>
            </a:r>
            <a:r>
              <a:rPr lang="en-US" sz="3800" dirty="0" smtClean="0"/>
              <a:t> </a:t>
            </a:r>
            <a:r>
              <a:rPr lang="en-US" sz="3800" dirty="0"/>
              <a:t>horizontal </a:t>
            </a:r>
            <a:r>
              <a:rPr lang="en-US" sz="3800" dirty="0" smtClean="0"/>
              <a:t>shearing </a:t>
            </a:r>
            <a:r>
              <a:rPr lang="en-US" sz="3800" dirty="0"/>
              <a:t>negatively affecting fragmentation </a:t>
            </a:r>
            <a:r>
              <a:rPr lang="en-US" sz="3800" dirty="0" smtClean="0"/>
              <a:t> </a:t>
            </a:r>
            <a:r>
              <a:rPr lang="en-US" sz="3800" dirty="0"/>
              <a:t>because there is almost no in flight collisions of the projected rock and the breakage caused by shearing occurs only along pit floor level and in the lateral planes AB and CD</a:t>
            </a:r>
          </a:p>
        </p:txBody>
      </p:sp>
      <p:pic>
        <p:nvPicPr>
          <p:cNvPr id="5" name="Content Placeholder 4" descr="1.PNG"/>
          <p:cNvPicPr>
            <a:picLocks noGrp="1" noChangeAspect="1"/>
          </p:cNvPicPr>
          <p:nvPr>
            <p:ph sz="half" idx="1"/>
          </p:nvPr>
        </p:nvPicPr>
        <p:blipFill>
          <a:blip r:embed="rId2"/>
          <a:stretch>
            <a:fillRect/>
          </a:stretch>
        </p:blipFill>
        <p:spPr>
          <a:xfrm>
            <a:off x="3962400" y="1295400"/>
            <a:ext cx="4809524" cy="3114372"/>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3008313" cy="914400"/>
          </a:xfrm>
        </p:spPr>
        <p:txBody>
          <a:bodyPr>
            <a:normAutofit/>
          </a:bodyPr>
          <a:lstStyle/>
          <a:p>
            <a:r>
              <a:rPr lang="en-US" sz="3200" dirty="0" smtClean="0"/>
              <a:t>With delay:-</a:t>
            </a:r>
            <a:endParaRPr lang="en-US" sz="3200" dirty="0"/>
          </a:p>
        </p:txBody>
      </p:sp>
      <p:sp>
        <p:nvSpPr>
          <p:cNvPr id="4" name="Text Placeholder 3"/>
          <p:cNvSpPr>
            <a:spLocks noGrp="1"/>
          </p:cNvSpPr>
          <p:nvPr>
            <p:ph type="body" idx="2"/>
          </p:nvPr>
        </p:nvSpPr>
        <p:spPr>
          <a:xfrm>
            <a:off x="228600" y="990600"/>
            <a:ext cx="3962400" cy="5562600"/>
          </a:xfrm>
        </p:spPr>
        <p:txBody>
          <a:bodyPr>
            <a:normAutofit/>
          </a:bodyPr>
          <a:lstStyle/>
          <a:p>
            <a:r>
              <a:rPr lang="en-US" sz="2400" dirty="0" smtClean="0"/>
              <a:t> </a:t>
            </a:r>
            <a:r>
              <a:rPr lang="en-US" sz="2400" dirty="0"/>
              <a:t>T</a:t>
            </a:r>
            <a:r>
              <a:rPr lang="en-US" sz="2400" dirty="0" smtClean="0"/>
              <a:t>he </a:t>
            </a:r>
            <a:r>
              <a:rPr lang="en-US" sz="2400" dirty="0"/>
              <a:t>radial cracks that develop around each explosive column are almost totally formed before the next charge is detonated</a:t>
            </a:r>
            <a:r>
              <a:rPr lang="en-US" sz="2400" dirty="0" smtClean="0"/>
              <a:t>.</a:t>
            </a:r>
          </a:p>
          <a:p>
            <a:r>
              <a:rPr lang="en-US" sz="2400" dirty="0" smtClean="0"/>
              <a:t> The </a:t>
            </a:r>
            <a:r>
              <a:rPr lang="en-US" sz="2400" dirty="0"/>
              <a:t>charges create additional free faces which means that each blast hole shoots to two faces, </a:t>
            </a:r>
            <a:r>
              <a:rPr lang="en-US" sz="2400" b="1" dirty="0"/>
              <a:t>JK </a:t>
            </a:r>
            <a:r>
              <a:rPr lang="en-US" sz="2400" dirty="0"/>
              <a:t>and KL</a:t>
            </a:r>
          </a:p>
        </p:txBody>
      </p:sp>
      <p:pic>
        <p:nvPicPr>
          <p:cNvPr id="5" name="Content Placeholder 4" descr="2.PNG"/>
          <p:cNvPicPr>
            <a:picLocks noGrp="1" noChangeAspect="1"/>
          </p:cNvPicPr>
          <p:nvPr>
            <p:ph sz="half" idx="1"/>
          </p:nvPr>
        </p:nvPicPr>
        <p:blipFill>
          <a:blip r:embed="rId2"/>
          <a:stretch>
            <a:fillRect/>
          </a:stretch>
        </p:blipFill>
        <p:spPr>
          <a:xfrm>
            <a:off x="3812177" y="304800"/>
            <a:ext cx="5179423" cy="2971800"/>
          </a:xfrm>
        </p:spPr>
      </p:pic>
      <p:pic>
        <p:nvPicPr>
          <p:cNvPr id="6" name="Picture 5" descr="3.PNG"/>
          <p:cNvPicPr>
            <a:picLocks noChangeAspect="1"/>
          </p:cNvPicPr>
          <p:nvPr/>
        </p:nvPicPr>
        <p:blipFill>
          <a:blip r:embed="rId3"/>
          <a:stretch>
            <a:fillRect/>
          </a:stretch>
        </p:blipFill>
        <p:spPr>
          <a:xfrm>
            <a:off x="4038601" y="3657600"/>
            <a:ext cx="5105400" cy="28194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962400" cy="334962"/>
          </a:xfrm>
        </p:spPr>
        <p:txBody>
          <a:bodyPr>
            <a:normAutofit fontScale="90000"/>
          </a:bodyPr>
          <a:lstStyle/>
          <a:p>
            <a:endParaRPr lang="en-US" dirty="0"/>
          </a:p>
        </p:txBody>
      </p:sp>
      <p:sp>
        <p:nvSpPr>
          <p:cNvPr id="3" name="Content Placeholder 2"/>
          <p:cNvSpPr>
            <a:spLocks noGrp="1"/>
          </p:cNvSpPr>
          <p:nvPr>
            <p:ph idx="1"/>
          </p:nvPr>
        </p:nvSpPr>
        <p:spPr>
          <a:xfrm>
            <a:off x="457200" y="838200"/>
            <a:ext cx="8229600" cy="5638800"/>
          </a:xfrm>
        </p:spPr>
        <p:txBody>
          <a:bodyPr>
            <a:normAutofit fontScale="92500" lnSpcReduction="10000"/>
          </a:bodyPr>
          <a:lstStyle/>
          <a:p>
            <a:r>
              <a:rPr lang="en-US" dirty="0"/>
              <a:t>Fragmentation is better </a:t>
            </a:r>
            <a:r>
              <a:rPr lang="en-US" dirty="0" smtClean="0"/>
              <a:t>because </a:t>
            </a:r>
            <a:r>
              <a:rPr lang="en-US" dirty="0"/>
              <a:t>the heave energy  is used in vertically shearing the burden and extending the cracks and the strain wave  has a larger field of </a:t>
            </a:r>
            <a:r>
              <a:rPr lang="en-US" dirty="0" smtClean="0"/>
              <a:t>action.</a:t>
            </a:r>
          </a:p>
          <a:p>
            <a:r>
              <a:rPr lang="en-US" dirty="0" smtClean="0"/>
              <a:t>When </a:t>
            </a:r>
            <a:r>
              <a:rPr lang="en-US" dirty="0"/>
              <a:t>the interval of delay between adjacent </a:t>
            </a:r>
            <a:r>
              <a:rPr lang="en-US" dirty="0" smtClean="0"/>
              <a:t>blast hole is long then optimum </a:t>
            </a:r>
            <a:r>
              <a:rPr lang="en-US" dirty="0"/>
              <a:t>spacing </a:t>
            </a:r>
            <a:r>
              <a:rPr lang="en-US" i="1" dirty="0"/>
              <a:t>So </a:t>
            </a:r>
            <a:r>
              <a:rPr lang="en-US" dirty="0"/>
              <a:t>is equal to 2.79 </a:t>
            </a:r>
            <a:r>
              <a:rPr lang="en-US" i="1" dirty="0"/>
              <a:t>B </a:t>
            </a:r>
            <a:r>
              <a:rPr lang="en-US" i="1" dirty="0" smtClean="0"/>
              <a:t>o.</a:t>
            </a:r>
          </a:p>
          <a:p>
            <a:r>
              <a:rPr lang="en-US" dirty="0" smtClean="0"/>
              <a:t> </a:t>
            </a:r>
            <a:r>
              <a:rPr lang="en-US" dirty="0"/>
              <a:t>The value of the spacing </a:t>
            </a:r>
            <a:r>
              <a:rPr lang="en-US" dirty="0" smtClean="0"/>
              <a:t>should be  </a:t>
            </a:r>
            <a:r>
              <a:rPr lang="en-US" dirty="0"/>
              <a:t>enough so that the cracks in the blast hole 0 and 1 develop totally without intersecting. </a:t>
            </a:r>
            <a:endParaRPr lang="en-US" dirty="0" smtClean="0"/>
          </a:p>
          <a:p>
            <a:r>
              <a:rPr lang="en-US" dirty="0" smtClean="0"/>
              <a:t>When </a:t>
            </a:r>
            <a:r>
              <a:rPr lang="en-US" dirty="0"/>
              <a:t>S diminishes to under 2.79 </a:t>
            </a:r>
            <a:r>
              <a:rPr lang="en-US" i="1" dirty="0"/>
              <a:t>Bo' </a:t>
            </a:r>
            <a:r>
              <a:rPr lang="en-US" dirty="0"/>
              <a:t>the effective burden </a:t>
            </a:r>
            <a:r>
              <a:rPr lang="en-US" i="1" dirty="0"/>
              <a:t>Be </a:t>
            </a:r>
            <a:r>
              <a:rPr lang="en-US" dirty="0"/>
              <a:t>is somewhat less than optimum </a:t>
            </a:r>
            <a:r>
              <a:rPr lang="en-US" i="1" dirty="0"/>
              <a:t>Bo</a:t>
            </a:r>
            <a:r>
              <a:rPr lang="en-US" dirty="0"/>
              <a:t> and the fragmentation is poor, elevating the excavation costs</a:t>
            </a:r>
            <a:endParaRPr lang="en-US" i="1" dirty="0" smtClean="0"/>
          </a:p>
          <a:p>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1143000"/>
          </a:xfrm>
        </p:spPr>
        <p:txBody>
          <a:bodyPr>
            <a:normAutofit fontScale="90000"/>
          </a:bodyPr>
          <a:lstStyle/>
          <a:p>
            <a:r>
              <a:rPr lang="en-US" sz="3600" dirty="0"/>
              <a:t>MULTI-ROW SEQUENCED BENCH </a:t>
            </a:r>
            <a:r>
              <a:rPr lang="en-US" sz="3600" dirty="0" smtClean="0"/>
              <a:t>BLASTINGS</a:t>
            </a:r>
            <a:r>
              <a:rPr lang="en-US" dirty="0"/>
              <a:t/>
            </a:r>
            <a:br>
              <a:rPr lang="en-US" dirty="0"/>
            </a:br>
            <a:endParaRPr lang="en-US" dirty="0"/>
          </a:p>
        </p:txBody>
      </p:sp>
      <p:pic>
        <p:nvPicPr>
          <p:cNvPr id="4" name="Content Placeholder 3" descr="p.PNG"/>
          <p:cNvPicPr>
            <a:picLocks noGrp="1" noChangeAspect="1"/>
          </p:cNvPicPr>
          <p:nvPr>
            <p:ph idx="1"/>
          </p:nvPr>
        </p:nvPicPr>
        <p:blipFill>
          <a:blip r:embed="rId2"/>
          <a:stretch>
            <a:fillRect/>
          </a:stretch>
        </p:blipFill>
        <p:spPr>
          <a:xfrm>
            <a:off x="116863" y="1905000"/>
            <a:ext cx="8876033" cy="4724400"/>
          </a:xfr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criteria to be followed in multi </a:t>
            </a:r>
            <a:r>
              <a:rPr lang="en-US" sz="3200" smtClean="0"/>
              <a:t>row blasting</a:t>
            </a:r>
            <a:endParaRPr lang="en-US" sz="3200" dirty="0"/>
          </a:p>
        </p:txBody>
      </p:sp>
      <p:sp>
        <p:nvSpPr>
          <p:cNvPr id="3" name="Content Placeholder 2"/>
          <p:cNvSpPr>
            <a:spLocks noGrp="1"/>
          </p:cNvSpPr>
          <p:nvPr>
            <p:ph idx="1"/>
          </p:nvPr>
        </p:nvSpPr>
        <p:spPr/>
        <p:txBody>
          <a:bodyPr/>
          <a:lstStyle/>
          <a:p>
            <a:pPr>
              <a:buFont typeface="Wingdings" pitchFamily="2" charset="2"/>
              <a:buChar char="q"/>
            </a:pPr>
            <a:r>
              <a:rPr lang="en-US" dirty="0" smtClean="0"/>
              <a:t>Each charge have a free face</a:t>
            </a:r>
          </a:p>
          <a:p>
            <a:pPr>
              <a:buFont typeface="Wingdings" pitchFamily="2" charset="2"/>
              <a:buChar char="q"/>
            </a:pPr>
            <a:r>
              <a:rPr lang="en-US" i="1" dirty="0" smtClean="0"/>
              <a:t>Se/Be </a:t>
            </a:r>
            <a:r>
              <a:rPr lang="en-US" dirty="0" smtClean="0"/>
              <a:t>should be between 3 and 8</a:t>
            </a:r>
          </a:p>
          <a:p>
            <a:pPr>
              <a:buFont typeface="Wingdings" pitchFamily="2" charset="2"/>
              <a:buChar char="q"/>
            </a:pPr>
            <a:r>
              <a:rPr lang="en-US" dirty="0" smtClean="0"/>
              <a:t>blast holes should be on a staggered pattern</a:t>
            </a:r>
          </a:p>
          <a:p>
            <a:pPr>
              <a:buFont typeface="Wingdings" pitchFamily="2" charset="2"/>
              <a:buChar char="q"/>
            </a:pPr>
            <a:r>
              <a:rPr lang="en-US" dirty="0" smtClean="0"/>
              <a:t>rows with the same delay should form an angle  of between 90 and 160°</a:t>
            </a: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531</TotalTime>
  <Words>1036</Words>
  <Application>Microsoft Office PowerPoint</Application>
  <PresentationFormat>On-screen Show (4:3)</PresentationFormat>
  <Paragraphs>138</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Apex</vt:lpstr>
      <vt:lpstr>Slide 1</vt:lpstr>
      <vt:lpstr>PROJECT TITLE  DELAY DETONATOR’S AND IT’S EFFECT ON FRAGMENTATION </vt:lpstr>
      <vt:lpstr>Introduction:-</vt:lpstr>
      <vt:lpstr>Objective:- </vt:lpstr>
      <vt:lpstr>Single row delayed blast</vt:lpstr>
      <vt:lpstr>With delay:-</vt:lpstr>
      <vt:lpstr>Slide 7</vt:lpstr>
      <vt:lpstr>MULTI-ROW SEQUENCED BENCH BLASTINGS </vt:lpstr>
      <vt:lpstr>criteria to be followed in multi row blasting</vt:lpstr>
      <vt:lpstr>Table to calculate the delay times between blast holes, knowing the spacing between them and for different rock types </vt:lpstr>
      <vt:lpstr>.</vt:lpstr>
      <vt:lpstr>Table of delay time between row and it’s result </vt:lpstr>
      <vt:lpstr>Effect of short delay and long delay on fragmentation </vt:lpstr>
      <vt:lpstr>Effect of long delay on fragmentation</vt:lpstr>
      <vt:lpstr>Field observation </vt:lpstr>
      <vt:lpstr>Specification of NONEL</vt:lpstr>
      <vt:lpstr>25ms&amp;17ms NONAL</vt:lpstr>
      <vt:lpstr>Firing pattern use in block 2 coal mine for removal of overburden</vt:lpstr>
      <vt:lpstr>Result from fragmentation without inter hole delay by split-desktop software of picture 1 d50=16cm</vt:lpstr>
      <vt:lpstr>Picture 2 d50=23cm</vt:lpstr>
      <vt:lpstr>Result from fragmentation with inter hole delay by split-desktop software of picture 1 d50=6cm</vt:lpstr>
      <vt:lpstr>Picture 2 d50 =3cm</vt:lpstr>
      <vt:lpstr>without inter-hole delay</vt:lpstr>
      <vt:lpstr>With inter-hole delay</vt:lpstr>
      <vt:lpstr>Slide 25</vt:lpstr>
      <vt:lpstr>Result </vt:lpstr>
      <vt:lpstr>References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DELAY DETONATOR’S AND IT’S EFFECT ON FRAGMENTATION</dc:title>
  <dc:creator>raj</dc:creator>
  <cp:lastModifiedBy>rcc</cp:lastModifiedBy>
  <cp:revision>89</cp:revision>
  <dcterms:created xsi:type="dcterms:W3CDTF">2011-12-08T05:56:04Z</dcterms:created>
  <dcterms:modified xsi:type="dcterms:W3CDTF">2018-09-12T10:48:54Z</dcterms:modified>
</cp:coreProperties>
</file>

<file path=docProps/thumbnail.jpeg>
</file>